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2" r:id="rId1"/>
  </p:sldMasterIdLst>
  <p:sldIdLst>
    <p:sldId id="256" r:id="rId2"/>
    <p:sldId id="264" r:id="rId3"/>
    <p:sldId id="265" r:id="rId4"/>
    <p:sldId id="266" r:id="rId5"/>
    <p:sldId id="260" r:id="rId6"/>
    <p:sldId id="261" r:id="rId7"/>
    <p:sldId id="262" r:id="rId8"/>
    <p:sldId id="267" r:id="rId9"/>
    <p:sldId id="263" r:id="rId10"/>
    <p:sldId id="273" r:id="rId11"/>
    <p:sldId id="274" r:id="rId12"/>
    <p:sldId id="269" r:id="rId13"/>
    <p:sldId id="278" r:id="rId14"/>
    <p:sldId id="275" r:id="rId15"/>
    <p:sldId id="279" r:id="rId16"/>
    <p:sldId id="276" r:id="rId17"/>
    <p:sldId id="280" r:id="rId18"/>
    <p:sldId id="277" r:id="rId19"/>
    <p:sldId id="281" r:id="rId20"/>
    <p:sldId id="282" r:id="rId21"/>
    <p:sldId id="283" r:id="rId22"/>
    <p:sldId id="284" r:id="rId23"/>
    <p:sldId id="28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88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98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0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007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93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99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61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807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477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57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406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676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86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3" r:id="rId1"/>
    <p:sldLayoutId id="2147484344" r:id="rId2"/>
    <p:sldLayoutId id="2147484345" r:id="rId3"/>
    <p:sldLayoutId id="2147484346" r:id="rId4"/>
    <p:sldLayoutId id="2147484347" r:id="rId5"/>
    <p:sldLayoutId id="2147484348" r:id="rId6"/>
    <p:sldLayoutId id="2147484349" r:id="rId7"/>
    <p:sldLayoutId id="2147484350" r:id="rId8"/>
    <p:sldLayoutId id="2147484351" r:id="rId9"/>
    <p:sldLayoutId id="2147484352" r:id="rId10"/>
    <p:sldLayoutId id="21474843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7072" y="1871132"/>
            <a:ext cx="7528264" cy="2949444"/>
          </a:xfrm>
        </p:spPr>
        <p:txBody>
          <a:bodyPr>
            <a:normAutofit fontScale="90000"/>
          </a:bodyPr>
          <a:lstStyle/>
          <a:p>
            <a:r>
              <a:rPr lang="en-US" altLang="zh-TW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HK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齊</a:t>
            </a:r>
            <a:r>
              <a:rPr lang="zh-HK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委身，獻活</a:t>
            </a:r>
            <a:r>
              <a:rPr lang="zh-HK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祭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lang="en-US" altLang="zh-HK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特製</a:t>
            </a:r>
            <a:r>
              <a:rPr lang="en-US" altLang="zh-HK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HK" sz="3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sz="3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lang="en-CA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</a:t>
            </a:r>
            <a:r>
              <a:rPr lang="en-US" altLang="zh-TW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1-1</a:t>
            </a:r>
            <a:r>
              <a:rPr lang="en-CA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59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6117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歸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心禱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告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隨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呼吸循環默念禱告，幫助自己安靜和專注，並默想禱文，省察生活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（吸 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 呼 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停）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i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呼氣時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不效法世界</a:t>
            </a:r>
            <a:endParaRPr lang="en-US" altLang="zh-TW" sz="6000" b="1" dirty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吸</a:t>
            </a:r>
            <a:r>
              <a:rPr lang="zh-TW" altLang="en-US" sz="3200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氣時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察驗神旨</a:t>
            </a:r>
            <a:r>
              <a:rPr lang="zh-TW" alt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意</a:t>
            </a:r>
            <a:endParaRPr lang="en-US" sz="60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zh-TW" altLang="en-US" sz="4500" dirty="0" smtClean="0">
                <a:solidFill>
                  <a:srgbClr val="DDDDDD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１</a:t>
            </a:r>
            <a:endParaRPr lang="en-US" sz="4500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65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歸心禱告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隨呼吸循環默念禱告，幫助自己安靜和專注，並默想禱文，省察生活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（吸 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 呼 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停）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i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呼氣時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不效法世界</a:t>
            </a:r>
            <a:endParaRPr lang="en-US" altLang="zh-TW" sz="6000" b="1" dirty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吸</a:t>
            </a:r>
            <a:r>
              <a:rPr lang="zh-TW" altLang="en-US" sz="3200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氣時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察驗神旨意</a:t>
            </a:r>
            <a:endParaRPr lang="en-US" sz="60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Meditation Music 1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51521" y="6451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0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00"/>
    </mc:Choice>
    <mc:Fallback xmlns="">
      <p:transition spd="slow" advTm="6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102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歸心禱告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隨呼吸循環默念禱告，幫助自己安靜和專注，並默想禱文，省察生活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（吸 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 呼  </a:t>
            </a:r>
            <a:r>
              <a:rPr lang="en-US" altLang="zh-TW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2   3   4  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停 停）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i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呼氣</a:t>
            </a:r>
            <a:r>
              <a:rPr lang="zh-TW" altLang="en-US" sz="3200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不效法世界</a:t>
            </a:r>
            <a:endParaRPr lang="en-US" altLang="zh-TW" sz="6000" b="1" dirty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3200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吸氣時</a:t>
            </a:r>
            <a:r>
              <a:rPr lang="zh-TW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察驗神旨意</a:t>
            </a:r>
            <a:endParaRPr lang="en-US" sz="60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39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00"/>
    </mc:Choice>
    <mc:Fallback xmlns="">
      <p:transition spd="slow" advTm="68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所以弟兄們，我以神的慈悲勸你們，將身體獻上，當作活祭，是聖潔的，是神所喜悅的；你們如此事奉乃是理所當然的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。不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要效法這個世界，只要心意更新而變化，叫你們察驗何為神的善良、純全、可喜悅的旨意。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（羅</a:t>
            </a:r>
            <a:r>
              <a:rPr lang="en-CA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</a:t>
            </a:r>
            <a:r>
              <a:rPr 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</a:t>
            </a:r>
            <a:r>
              <a:rPr lang="en-CA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6075" indent="-346075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成為活祭必須要容讓聖靈幫助去舊營新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6075" indent="-346075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學習察覺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屬靈操練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和察驗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認識聖經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靈聲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52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0617" y="390606"/>
            <a:ext cx="1141668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zh-TW" altLang="en-US" sz="4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lang="en-US" altLang="zh-TW" sz="4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12:1-7</a:t>
            </a:r>
          </a:p>
          <a:p>
            <a:pPr algn="just">
              <a:lnSpc>
                <a:spcPct val="90000"/>
              </a:lnSpc>
            </a:pPr>
            <a:r>
              <a:rPr lang="en-US" altLang="zh-TW" sz="44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弟兄們，論到屬靈的恩賜，我不願意你們不明白。</a:t>
            </a:r>
            <a:r>
              <a:rPr lang="en-US" altLang="zh-TW" sz="44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你們作外邦人的時候，隨事被牽引，受迷惑，去服事那啞吧偶像，這是你們知道的。</a:t>
            </a:r>
            <a:r>
              <a:rPr lang="en-US" altLang="zh-TW" sz="44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所以我告訴你們，被神的靈感動的，沒有說耶穌是可咒詛的；若不是被聖靈感動的，也沒有能說耶穌是主的。</a:t>
            </a:r>
            <a:r>
              <a:rPr lang="en-US" altLang="zh-TW" sz="44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恩賜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原有分別，聖靈卻是一位。</a:t>
            </a:r>
            <a:r>
              <a:rPr lang="en-US" altLang="zh-TW" sz="44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職事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也有分別，主卻是一位。</a:t>
            </a:r>
            <a:r>
              <a:rPr lang="en-US" altLang="zh-TW" sz="44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功用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也有分別，神卻是一位，在眾人裡面運行一切的事。</a:t>
            </a:r>
            <a:r>
              <a:rPr lang="en-US" altLang="zh-TW" sz="44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聖靈顯在各人身上，</a:t>
            </a:r>
            <a:r>
              <a:rPr lang="zh-TW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是叫人得益處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b="1" dirty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9955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人人不同：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 algn="just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聖靈隨己意分派恩賜 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(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恩賜定義有廣狹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)</a:t>
            </a:r>
          </a:p>
          <a:p>
            <a:pPr marL="461963" indent="-461963" algn="just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恩賜：能力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 algn="just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職事：位置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 algn="just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功用：方法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endParaRPr lang="en-US" altLang="zh-TW" sz="4500" b="1" dirty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人人相同：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 algn="just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蒙聖靈賜予，每位信徒都有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 algn="just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叫人得益 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(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狹＞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受者</a:t>
            </a:r>
            <a:r>
              <a:rPr lang="zh-TW" altLang="en-US" sz="4500" b="1" dirty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，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廣＞施受同得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)</a:t>
            </a:r>
            <a:endParaRPr lang="en-US" altLang="zh-TW" sz="4500" b="1" dirty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1217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0617" y="390606"/>
            <a:ext cx="1141668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zh-TW" altLang="en-US" sz="4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lang="en-US" altLang="zh-TW" sz="4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12:8-12</a:t>
            </a:r>
          </a:p>
          <a:p>
            <a:pPr algn="just">
              <a:lnSpc>
                <a:spcPct val="90000"/>
              </a:lnSpc>
            </a:pPr>
            <a:r>
              <a:rPr lang="en-US" altLang="zh-TW" sz="44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這人蒙聖靈賜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他智慧的言語，</a:t>
            </a:r>
            <a:r>
              <a:rPr lang="zh-TW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那人也蒙這位聖靈賜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他知識的言語，</a:t>
            </a:r>
            <a:r>
              <a:rPr lang="en-US" altLang="zh-TW" sz="44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又有一人蒙這位聖靈賜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他信心，</a:t>
            </a:r>
            <a:r>
              <a:rPr lang="zh-TW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還有一人蒙這位聖靈賜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他醫病的恩賜，</a:t>
            </a:r>
            <a:r>
              <a:rPr lang="en-US" altLang="zh-TW" sz="44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叫一人能行異能，</a:t>
            </a:r>
            <a:r>
              <a:rPr lang="zh-TW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叫一人能作先知，</a:t>
            </a:r>
            <a:r>
              <a:rPr lang="zh-TW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叫一人能辨別諸靈，</a:t>
            </a:r>
            <a:r>
              <a:rPr lang="zh-TW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叫一人能說方言，</a:t>
            </a:r>
            <a:r>
              <a:rPr lang="zh-TW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叫一人能繙方言。</a:t>
            </a:r>
            <a:r>
              <a:rPr lang="en-US" altLang="zh-TW" sz="44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這一切都是這位聖靈所運行、</a:t>
            </a:r>
            <a:r>
              <a:rPr lang="zh-TW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隨己意分給各人的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en-US" altLang="zh-TW" sz="44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就如</a:t>
            </a:r>
            <a:r>
              <a:rPr lang="zh-TW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身子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是一個，卻有許多</a:t>
            </a:r>
            <a:r>
              <a:rPr lang="zh-TW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肢體</a:t>
            </a:r>
            <a:r>
              <a:rPr lang="zh-TW" altLang="en-US" sz="44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；而且肢體雖多，仍是一個身子；基督也是這樣。</a:t>
            </a:r>
            <a:endParaRPr lang="zh-TW" altLang="en-US" sz="44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98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恩賜有不同種類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如身體一樣：整體與肢體，配搭與分工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每部分有自己獨特之處，不能比較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聖靈分派，以基督為首為依歸 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(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順服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/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合一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)</a:t>
            </a: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人體有不同系統：呼吸、血液、消化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…..</a:t>
            </a: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不同系統有不用運作方式，同聽命於大腦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人有不同素質</a:t>
            </a:r>
            <a:r>
              <a:rPr lang="en-US" altLang="zh-TW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(MBTI)</a:t>
            </a: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，同受造受命於聖靈</a:t>
            </a:r>
            <a:endParaRPr lang="en-US" altLang="zh-TW" sz="4500" b="1" dirty="0" smtClean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尋找適合自己素質的屬靈操練能提升聆聽聖靈聲音的能力，促進成長和事奉</a:t>
            </a:r>
            <a:endParaRPr lang="en-US" altLang="zh-TW" sz="4500" b="1" dirty="0">
              <a:solidFill>
                <a:srgbClr val="000000"/>
              </a:solidFill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3659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147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MBTI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人人都有各質</a:t>
            </a:r>
            <a:r>
              <a:rPr lang="en-US" altLang="zh-TW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(EI/SN/TF/JP)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，只是不同強弱</a:t>
            </a: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％指出偏向，</a:t>
            </a:r>
            <a:r>
              <a:rPr lang="en-US" altLang="zh-TW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15%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以下不明顯，</a:t>
            </a:r>
            <a:r>
              <a:rPr lang="en-US" altLang="zh-TW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50%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顯強</a:t>
            </a: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壓力下會選擇非主導向導</a:t>
            </a:r>
            <a:r>
              <a:rPr lang="en-US" altLang="zh-TW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特質</a:t>
            </a: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成熟時能隨意選擇相反向導</a:t>
            </a:r>
            <a:r>
              <a:rPr lang="en-US" altLang="zh-TW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特質</a:t>
            </a: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％是個人指標，不能直接拿來與人比較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55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4255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MBTI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外向 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E   vs   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內外 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I   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精力來源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遠見 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N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vs   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現實 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S   (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視野焦點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理性 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T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vs   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感性 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F  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分柝焦點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組織 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J  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vs   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彈性 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P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(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行動偏重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HK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55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559" y="346230"/>
            <a:ext cx="10972800" cy="5902170"/>
          </a:xfrm>
        </p:spPr>
        <p:txBody>
          <a:bodyPr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MBTI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外向 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E     (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精力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來源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內外 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I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altLang="zh-HK" sz="4500" b="1" dirty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altLang="zh-HK" sz="4500" b="1" dirty="0" smtClean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altLang="zh-HK" sz="4500" b="1" dirty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" indent="0" algn="ctr">
              <a:spcBef>
                <a:spcPts val="0"/>
              </a:spcBef>
              <a:buNone/>
            </a:pPr>
            <a:endParaRPr lang="en-US" altLang="zh-TW" sz="4500" b="1" dirty="0" smtClean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群體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		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精力來自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		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獨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處</a:t>
            </a:r>
            <a:endParaRPr lang="en-US" altLang="zh-TW" sz="4500" b="1" dirty="0" smtClean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" indent="0" algn="ctr">
              <a:spcBef>
                <a:spcPts val="0"/>
              </a:spcBef>
              <a:buNone/>
            </a:pP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	</a:t>
            </a: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		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表達情感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		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需時</a:t>
            </a:r>
            <a:endParaRPr lang="en-US" altLang="zh-HK" sz="4500" b="1" dirty="0" smtClean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" name="Left Arrow 1"/>
          <p:cNvSpPr/>
          <p:nvPr/>
        </p:nvSpPr>
        <p:spPr>
          <a:xfrm>
            <a:off x="381742" y="896642"/>
            <a:ext cx="1704512" cy="10209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Arrow 3"/>
          <p:cNvSpPr/>
          <p:nvPr/>
        </p:nvSpPr>
        <p:spPr>
          <a:xfrm flipH="1">
            <a:off x="10209319" y="896642"/>
            <a:ext cx="1691195" cy="10209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279" y="1961497"/>
            <a:ext cx="1409360" cy="1562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410" y="2402109"/>
            <a:ext cx="1707201" cy="1120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334" y="1961497"/>
            <a:ext cx="1439863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外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向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E					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內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外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I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880442"/>
              </p:ext>
            </p:extLst>
          </p:nvPr>
        </p:nvGraphicFramePr>
        <p:xfrm>
          <a:off x="390616" y="1551638"/>
          <a:ext cx="11434440" cy="2971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17220"/>
                <a:gridCol w="5717220"/>
              </a:tblGrid>
              <a:tr h="233678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HK" sz="3500" dirty="0" smtClean="0">
                          <a:solidFill>
                            <a:schemeClr val="tx1"/>
                          </a:solidFill>
                          <a:effectLst/>
                          <a:latin typeface="DFKai-SB" panose="03000509000000000000" pitchFamily="65" charset="-120"/>
                          <a:ea typeface="DFKai-SB" panose="03000509000000000000" pitchFamily="65" charset="-120"/>
                        </a:rPr>
                        <a:t>群</a:t>
                      </a: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DFKai-SB" panose="03000509000000000000" pitchFamily="65" charset="-120"/>
                          <a:ea typeface="DFKai-SB" panose="03000509000000000000" pitchFamily="65" charset="-120"/>
                        </a:rPr>
                        <a:t>體中互動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DFKai-SB" panose="03000509000000000000" pitchFamily="65" charset="-120"/>
                        <a:ea typeface="DFKai-SB" panose="03000509000000000000" pitchFamily="65" charset="-12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DFKai-SB" panose="03000509000000000000" pitchFamily="65" charset="-120"/>
                          <a:ea typeface="DFKai-SB" panose="03000509000000000000" pitchFamily="65" charset="-120"/>
                        </a:rPr>
                        <a:t>多樣化，參予和行動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DFKai-SB" panose="03000509000000000000" pitchFamily="65" charset="-120"/>
                        <a:ea typeface="DFKai-SB" panose="03000509000000000000" pitchFamily="65" charset="-12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DFKai-SB" panose="03000509000000000000" pitchFamily="65" charset="-120"/>
                          <a:ea typeface="DFKai-SB" panose="03000509000000000000" pitchFamily="65" charset="-120"/>
                        </a:rPr>
                        <a:t>藉相交經歷神，小組交流，行動及參與，互動式退修營，公禱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DFKai-SB" panose="03000509000000000000" pitchFamily="65" charset="-12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HK" sz="3500" dirty="0" smtClean="0">
                          <a:solidFill>
                            <a:schemeClr val="tx1"/>
                          </a:solidFill>
                          <a:effectLst/>
                          <a:latin typeface="DFKai-SB" panose="03000509000000000000" pitchFamily="65" charset="-120"/>
                          <a:ea typeface="DFKai-SB" panose="03000509000000000000" pitchFamily="65" charset="-120"/>
                        </a:rPr>
                        <a:t>個</a:t>
                      </a: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DFKai-SB" panose="03000509000000000000" pitchFamily="65" charset="-120"/>
                          <a:ea typeface="DFKai-SB" panose="03000509000000000000" pitchFamily="65" charset="-120"/>
                        </a:rPr>
                        <a:t>人中專注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DFKai-SB" panose="03000509000000000000" pitchFamily="65" charset="-120"/>
                        <a:ea typeface="DFKai-SB" panose="03000509000000000000" pitchFamily="65" charset="-12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DFKai-SB" panose="03000509000000000000" pitchFamily="65" charset="-120"/>
                          <a:ea typeface="DFKai-SB" panose="03000509000000000000" pitchFamily="65" charset="-120"/>
                        </a:rPr>
                        <a:t>慎思卻不一定有行動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DFKai-SB" panose="03000509000000000000" pitchFamily="65" charset="-120"/>
                        <a:ea typeface="DFKai-SB" panose="03000509000000000000" pitchFamily="65" charset="-12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DFKai-SB" panose="03000509000000000000" pitchFamily="65" charset="-120"/>
                          <a:ea typeface="DFKai-SB" panose="03000509000000000000" pitchFamily="65" charset="-120"/>
                        </a:rPr>
                        <a:t>藉默想經歷神，一對一交流，讀屬靈書</a:t>
                      </a: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DFKai-SB" panose="03000509000000000000" pitchFamily="65" charset="-120"/>
                          <a:ea typeface="DFKai-SB" panose="03000509000000000000" pitchFamily="65" charset="-120"/>
                        </a:rPr>
                        <a:t>和</a:t>
                      </a: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DFKai-SB" panose="03000509000000000000" pitchFamily="65" charset="-120"/>
                          <a:ea typeface="DFKai-SB" panose="03000509000000000000" pitchFamily="65" charset="-120"/>
                        </a:rPr>
                        <a:t>靈程筆記，默想式退修營，私</a:t>
                      </a:r>
                      <a:r>
                        <a:rPr lang="zh-TW" sz="3500" dirty="0" smtClean="0">
                          <a:solidFill>
                            <a:schemeClr val="tx1"/>
                          </a:solidFill>
                          <a:effectLst/>
                          <a:latin typeface="DFKai-SB" panose="03000509000000000000" pitchFamily="65" charset="-120"/>
                          <a:ea typeface="DFKai-SB" panose="03000509000000000000" pitchFamily="65" charset="-120"/>
                        </a:rPr>
                        <a:t>禱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DFKai-SB" panose="03000509000000000000" pitchFamily="65" charset="-12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11" y="431358"/>
            <a:ext cx="1485260" cy="97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2915" y="359960"/>
            <a:ext cx="1070806" cy="111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988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559" y="346230"/>
            <a:ext cx="10972800" cy="5902170"/>
          </a:xfrm>
        </p:spPr>
        <p:txBody>
          <a:bodyPr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MBTI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遠見 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N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(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視野焦點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     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現實 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S</a:t>
            </a:r>
            <a:endParaRPr lang="en-US" altLang="zh-HK" sz="4500" b="1" dirty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altLang="zh-HK" sz="4500" b="1" dirty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altLang="zh-HK" sz="4500" b="1" dirty="0" smtClean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altLang="zh-HK" sz="3000" b="1" dirty="0" smtClean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altLang="zh-HK" sz="3000" b="1" dirty="0" smtClean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altLang="zh-HK" sz="3000" b="1" dirty="0" smtClean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宏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觀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將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來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		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視野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	  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微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觀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現在</a:t>
            </a:r>
            <a:endParaRPr lang="en-US" altLang="zh-TW" sz="4500" b="1" dirty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" indent="0" algn="ctr">
              <a:spcBef>
                <a:spcPts val="0"/>
              </a:spcBef>
              <a:buNone/>
            </a:pPr>
            <a:endParaRPr lang="en-US" altLang="zh-TW" sz="4500" b="1" dirty="0" smtClean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抽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象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理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念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		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思考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	  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現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實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方法</a:t>
            </a:r>
            <a:endParaRPr lang="en-US" altLang="zh-HK" sz="4500" b="1" dirty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" name="Left Arrow 1"/>
          <p:cNvSpPr/>
          <p:nvPr/>
        </p:nvSpPr>
        <p:spPr>
          <a:xfrm>
            <a:off x="381742" y="896642"/>
            <a:ext cx="1704512" cy="10209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Arrow 3"/>
          <p:cNvSpPr/>
          <p:nvPr/>
        </p:nvSpPr>
        <p:spPr>
          <a:xfrm flipH="1">
            <a:off x="10209319" y="896642"/>
            <a:ext cx="1691195" cy="10209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796" y="2422486"/>
            <a:ext cx="158432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6506" y="2274229"/>
            <a:ext cx="1167740" cy="116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797" y="2274229"/>
            <a:ext cx="1620607" cy="1344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68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遠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見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N					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現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實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S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197979"/>
              </p:ext>
            </p:extLst>
          </p:nvPr>
        </p:nvGraphicFramePr>
        <p:xfrm>
          <a:off x="399494" y="1421081"/>
          <a:ext cx="11434440" cy="5105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17220"/>
                <a:gridCol w="5717220"/>
              </a:tblGrid>
              <a:tr h="444705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TW" altLang="en-US" sz="3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專注在如何能改善事情，</a:t>
                      </a:r>
                      <a:r>
                        <a:rPr lang="zh-HK" altLang="en-US" sz="3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著眼將來</a:t>
                      </a:r>
                      <a:endParaRPr lang="en-US" sz="35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TW" altLang="en-US" sz="3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按靈感和預感行事，</a:t>
                      </a:r>
                      <a:r>
                        <a:rPr lang="zh-HK" altLang="en-US" sz="3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主觀思考</a:t>
                      </a:r>
                      <a:endParaRPr lang="en-US" sz="35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TW" altLang="en-US" sz="3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藉思考觀念經歷神，將經文意象化，藉符號</a:t>
                      </a:r>
                      <a:r>
                        <a:rPr lang="en-CA" sz="3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3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意象默想神，看重神的應許以面對現今的生活，創新式敬拜生活　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TW" altLang="en-US" sz="3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集中在當前的可行的事上</a:t>
                      </a:r>
                      <a:endParaRPr lang="en-US" sz="35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TW" altLang="en-US" sz="3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關注客觀事實</a:t>
                      </a:r>
                      <a:endParaRPr lang="en-US" sz="35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TW" altLang="en-US" sz="3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藉實在的東西經歷神，按條理讀經，藉實物</a:t>
                      </a:r>
                      <a:r>
                        <a:rPr lang="en-US" sz="3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3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習俗默想神，看重今天的經歷以驗證神的應許，傳統式敬拜生活　</a:t>
                      </a:r>
                      <a:endParaRPr lang="en-US" sz="35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Content Placeholder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6819" y="384677"/>
            <a:ext cx="1167740" cy="897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63" y="322835"/>
            <a:ext cx="1380910" cy="1021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595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559" y="346230"/>
            <a:ext cx="10972800" cy="5902170"/>
          </a:xfrm>
        </p:spPr>
        <p:txBody>
          <a:bodyPr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MBTI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理性 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T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分柝焦點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     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感性 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F</a:t>
            </a:r>
            <a:endParaRPr lang="en-US" altLang="zh-HK" sz="4500" b="1" dirty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altLang="zh-HK" sz="4500" b="1" dirty="0" smtClean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altLang="zh-HK" sz="4500" b="1" dirty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altLang="zh-HK" sz="4500" b="1" dirty="0" smtClean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altLang="zh-HK" sz="4500" b="1" dirty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事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對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錯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	    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執重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	      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關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係</a:t>
            </a:r>
            <a:endParaRPr lang="en-US" altLang="zh-TW" sz="4500" b="1" dirty="0" smtClean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" indent="0" algn="ctr">
              <a:spcBef>
                <a:spcPts val="0"/>
              </a:spcBef>
              <a:buNone/>
            </a:pPr>
            <a:endParaRPr lang="en-US" altLang="zh-TW" sz="4500" b="1" dirty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分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柝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邏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輯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		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表達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	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感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覺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喜惡</a:t>
            </a:r>
            <a:endParaRPr lang="en-US" altLang="zh-HK" sz="4500" b="1" dirty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" name="Left Arrow 1"/>
          <p:cNvSpPr/>
          <p:nvPr/>
        </p:nvSpPr>
        <p:spPr>
          <a:xfrm>
            <a:off x="381742" y="896642"/>
            <a:ext cx="1704512" cy="10209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Arrow 3"/>
          <p:cNvSpPr/>
          <p:nvPr/>
        </p:nvSpPr>
        <p:spPr>
          <a:xfrm flipH="1">
            <a:off x="10209319" y="896642"/>
            <a:ext cx="1691195" cy="10209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200" y="2181898"/>
            <a:ext cx="1929221" cy="1445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318" y="2276688"/>
            <a:ext cx="1350410" cy="1350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838" y="2510180"/>
            <a:ext cx="1417454" cy="883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995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理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性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T					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感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性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F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313032"/>
              </p:ext>
            </p:extLst>
          </p:nvPr>
        </p:nvGraphicFramePr>
        <p:xfrm>
          <a:off x="390614" y="1394249"/>
          <a:ext cx="11425564" cy="5105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12782"/>
                <a:gridCol w="5712782"/>
              </a:tblGrid>
              <a:tr h="444725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TW" sz="3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善</a:t>
                      </a: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於分析</a:t>
                      </a: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將事情有邏輯地組織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著重對錯，以事為先 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用理性去經歷神，客觀，以聖經教導為行事守則，研經著重真理</a:t>
                      </a:r>
                      <a:r>
                        <a:rPr lang="en-US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原因，藉辯論研習真理，看重聖經邏輯，藉建立原則及制度事奉神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TW" sz="3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喜</a:t>
                      </a: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歡融洽，也能</a:t>
                      </a: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製</a:t>
                      </a: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造融洽氣氛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著重關係，以人為先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用感性去經歷神，主觀，以個人理解為行事守則，研經著重個人應用，藉分享研習真理，看重人物見證，藉建立生命事奉神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Content Placeholder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86" y="316059"/>
            <a:ext cx="1198486" cy="10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039" y="532266"/>
            <a:ext cx="1112214" cy="776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371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559" y="346230"/>
            <a:ext cx="10972800" cy="5902170"/>
          </a:xfrm>
        </p:spPr>
        <p:txBody>
          <a:bodyPr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MBTI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組織 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J  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行動偏重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     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彈性 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P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altLang="zh-HK" sz="4500" b="1" dirty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altLang="zh-HK" sz="4500" b="1" dirty="0" smtClean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altLang="zh-HK" sz="4500" b="1" dirty="0" smtClean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altLang="zh-HK" sz="6000" b="1" dirty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規則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		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處事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		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彈性</a:t>
            </a:r>
            <a:endParaRPr lang="en-US" altLang="zh-TW" sz="4500" b="1" dirty="0" smtClean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" indent="0" algn="ctr">
              <a:spcBef>
                <a:spcPts val="0"/>
              </a:spcBef>
              <a:buNone/>
            </a:pPr>
            <a:endParaRPr lang="en-US" altLang="zh-TW" sz="3000" b="1" dirty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協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紀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錄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	    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倚重</a:t>
            </a:r>
            <a:r>
              <a:rPr lang="en-US" altLang="zh-TW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	     </a:t>
            </a:r>
            <a:r>
              <a:rPr lang="zh-TW" altLang="en-US" sz="45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隨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機</a:t>
            </a:r>
            <a:r>
              <a:rPr lang="en-US" altLang="zh-TW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應變</a:t>
            </a:r>
            <a:endParaRPr lang="en-US" altLang="zh-HK" sz="4500" b="1" dirty="0">
              <a:solidFill>
                <a:schemeClr val="tx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" name="Left Arrow 1"/>
          <p:cNvSpPr/>
          <p:nvPr/>
        </p:nvSpPr>
        <p:spPr>
          <a:xfrm>
            <a:off x="381742" y="896642"/>
            <a:ext cx="1704512" cy="10209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Arrow 3"/>
          <p:cNvSpPr/>
          <p:nvPr/>
        </p:nvSpPr>
        <p:spPr>
          <a:xfrm flipH="1">
            <a:off x="10209319" y="896642"/>
            <a:ext cx="1691195" cy="10209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505" y="2039419"/>
            <a:ext cx="1772907" cy="177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067" y="2326703"/>
            <a:ext cx="1403733" cy="1403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79"/>
          <a:stretch/>
        </p:blipFill>
        <p:spPr bwMode="auto">
          <a:xfrm>
            <a:off x="9018117" y="2138194"/>
            <a:ext cx="1306613" cy="1672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52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組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織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J						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彈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性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P</a:t>
            </a:r>
            <a:endParaRPr lang="en-US" altLang="zh-HK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135576"/>
              </p:ext>
            </p:extLst>
          </p:nvPr>
        </p:nvGraphicFramePr>
        <p:xfrm>
          <a:off x="363982" y="1429759"/>
          <a:ext cx="11452196" cy="4038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26098"/>
                <a:gridCol w="5726098"/>
              </a:tblGrid>
              <a:tr h="327540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TW" sz="3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計</a:t>
                      </a: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劃工作，按</a:t>
                      </a: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步就班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以完成為目標，重成果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藉紀律性活動經歷神，著重屬靈操練，</a:t>
                      </a: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主動追求，有</a:t>
                      </a: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穩定</a:t>
                      </a:r>
                      <a:r>
                        <a:rPr lang="en-US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糸統的屬靈生活，期望合理及能預想的結果，判定了才行動，意志</a:t>
                      </a: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推動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HK" sz="3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難</a:t>
                      </a: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做決定</a:t>
                      </a: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常延遲開始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能隨機應變，享受過程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開放自己隨時隨地經歷神，著重屬靈經歷，</a:t>
                      </a: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被動追求，</a:t>
                      </a: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開放</a:t>
                      </a:r>
                      <a:r>
                        <a:rPr lang="en-US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多樣化的屬靈生活，期望超想像的結果，行動後才判定對錯，感受</a:t>
                      </a:r>
                      <a:r>
                        <a:rPr lang="zh-HK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推動</a:t>
                      </a:r>
                      <a:r>
                        <a:rPr lang="en-CA" sz="3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FKai-SB" panose="03000509000000000000" pitchFamily="65" charset="-120"/>
                          <a:cs typeface="Times New Roman" panose="02020603050405020304" pitchFamily="18" charset="0"/>
                        </a:rPr>
                        <a:t>  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FKai-SB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Content Placeholder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24" y="399494"/>
            <a:ext cx="1171853" cy="91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27"/>
          <a:stretch/>
        </p:blipFill>
        <p:spPr bwMode="auto">
          <a:xfrm>
            <a:off x="10458512" y="315084"/>
            <a:ext cx="984808" cy="1082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826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zh-HK" altLang="en-US" sz="4500" b="1" dirty="0">
                <a:latin typeface="DFKai-SB" panose="03000509000000000000" pitchFamily="65" charset="-120"/>
                <a:ea typeface="DFKai-SB" panose="03000509000000000000" pitchFamily="65" charset="-120"/>
              </a:rPr>
              <a:t>備注：</a:t>
            </a:r>
            <a:endParaRPr lang="en-US" altLang="zh-HK" sz="4500" b="1" dirty="0" smtClean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每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個人都有這八個向導，因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著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學習、環境和心境而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同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，也會隨成長改變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用比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較，卻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可彼此欣賞和學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習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鼓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勵更多彼此分享屬靈成長的方法和經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歷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藉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分享經驗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提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供更多選擇去嘗試尋找適合自己的屬靈操練、促進個人成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長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涉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獵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後將來也能給別人作參考促進成長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61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那一個屬靈操練吸引你？</a:t>
            </a: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如何開始？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en-US" altLang="zh-TW" sz="4500" dirty="0" smtClean="0">
                <a:solidFill>
                  <a:srgbClr val="DDDDDD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endParaRPr lang="en-US" sz="4500" dirty="0">
              <a:solidFill>
                <a:srgbClr val="DDDDDD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218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那一個屬靈操練吸引你？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如何開始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？</a:t>
            </a:r>
            <a:endParaRPr lang="en-US" sz="4500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Meditation Music 1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51521" y="6451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07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00"/>
    </mc:Choice>
    <mc:Fallback xmlns="">
      <p:transition spd="slow" advTm="6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小組分享</a:t>
            </a: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那一個屬靈操練吸引你？</a:t>
            </a:r>
            <a:endParaRPr lang="en-US" altLang="zh-TW" sz="4500" b="1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</a:t>
            </a:r>
            <a:r>
              <a:rPr lang="zh-TW" alt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何開始</a:t>
            </a: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？</a:t>
            </a: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 smtClean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分享計劃，彼此代禱</a:t>
            </a:r>
            <a:endParaRPr lang="en-US" sz="4500" dirty="0">
              <a:solidFill>
                <a:srgbClr val="0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083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370</TotalTime>
  <Words>1813</Words>
  <Application>Microsoft Office PowerPoint</Application>
  <PresentationFormat>Widescreen</PresentationFormat>
  <Paragraphs>156</Paragraphs>
  <Slides>23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DFKai-SB</vt:lpstr>
      <vt:lpstr>新細明體</vt:lpstr>
      <vt:lpstr>Arial</vt:lpstr>
      <vt:lpstr>Arial Narrow</vt:lpstr>
      <vt:lpstr>Corbel</vt:lpstr>
      <vt:lpstr>Symbol</vt:lpstr>
      <vt:lpstr>Times New Roman</vt:lpstr>
      <vt:lpstr>Basis</vt:lpstr>
      <vt:lpstr>【齊委身，獻活祭】 特製  哥林多前書12:1-12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齊委身，獻活祭：活祭  羅馬書12:1</dc:title>
  <dc:creator>Microsoft account</dc:creator>
  <cp:lastModifiedBy>Microsoft account</cp:lastModifiedBy>
  <cp:revision>31</cp:revision>
  <dcterms:created xsi:type="dcterms:W3CDTF">2024-05-17T00:05:26Z</dcterms:created>
  <dcterms:modified xsi:type="dcterms:W3CDTF">2024-05-20T12:26:22Z</dcterms:modified>
</cp:coreProperties>
</file>